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1058" r:id="rId3"/>
    <p:sldId id="1057" r:id="rId4"/>
    <p:sldId id="1056" r:id="rId5"/>
    <p:sldId id="1059" r:id="rId6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779BC"/>
    <a:srgbClr val="7182AD"/>
    <a:srgbClr val="1F4CA7"/>
    <a:srgbClr val="003399"/>
    <a:srgbClr val="ECECEC"/>
    <a:srgbClr val="375590"/>
    <a:srgbClr val="3F5FA2"/>
    <a:srgbClr val="8099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84" y="8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7C46B9-197B-486E-9CF1-E0C0A39804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6FAECE-D52D-4C76-8459-6A2AF6CDFD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0E811-CFF3-4146-AD75-921BC337D7B4}" type="datetimeFigureOut">
              <a:rPr lang="it-IT" smtClean="0"/>
              <a:t>05/11/21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55805-AC00-4A58-8173-1A76E4BDC4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F86A04-C915-42D8-BE97-722DC2E7D8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282B8-3E3D-4B3A-A689-97C1C72B2E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8607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A0E06-7922-41CD-8F2C-78959DF0FA2E}" type="datetimeFigureOut">
              <a:rPr lang="it-IT" smtClean="0"/>
              <a:t>05/11/21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7815C-8C6B-4872-A4AC-884DF1F3FB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127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512CA09D-EEF9-4733-9E0D-8C36FB3FEF17}"/>
              </a:ext>
            </a:extLst>
          </p:cNvPr>
          <p:cNvSpPr/>
          <p:nvPr userDrawn="1"/>
        </p:nvSpPr>
        <p:spPr>
          <a:xfrm>
            <a:off x="0" y="844141"/>
            <a:ext cx="12192000" cy="40378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 LT Std Cond" panose="020B05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 LT Std Cond" panose="020B05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5186DD1E-A056-4342-BE80-FF20A2600F78}"/>
              </a:ext>
            </a:extLst>
          </p:cNvPr>
          <p:cNvCxnSpPr>
            <a:cxnSpLocks/>
          </p:cNvCxnSpPr>
          <p:nvPr userDrawn="1"/>
        </p:nvCxnSpPr>
        <p:spPr>
          <a:xfrm>
            <a:off x="5736771" y="4865913"/>
            <a:ext cx="0" cy="11479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A0DA35CE-634A-41AD-8643-F468F576040E}"/>
              </a:ext>
            </a:extLst>
          </p:cNvPr>
          <p:cNvCxnSpPr>
            <a:cxnSpLocks/>
          </p:cNvCxnSpPr>
          <p:nvPr userDrawn="1"/>
        </p:nvCxnSpPr>
        <p:spPr>
          <a:xfrm>
            <a:off x="5736771" y="348342"/>
            <a:ext cx="0" cy="6858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281E319-9EE0-49BF-9588-C3FDDE16DD83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2499297" y="1937549"/>
            <a:ext cx="6474947" cy="21163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12">
            <a:extLst>
              <a:ext uri="{FF2B5EF4-FFF2-40B4-BE49-F238E27FC236}">
                <a16:creationId xmlns:a16="http://schemas.microsoft.com/office/drawing/2014/main" id="{BD799E6D-AD29-4F3E-826A-EBBB6D4151FC}"/>
              </a:ext>
            </a:extLst>
          </p:cNvPr>
          <p:cNvSpPr/>
          <p:nvPr userDrawn="1"/>
        </p:nvSpPr>
        <p:spPr>
          <a:xfrm>
            <a:off x="246262" y="0"/>
            <a:ext cx="892629" cy="1197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9845" y="6367401"/>
            <a:ext cx="1062155" cy="490599"/>
          </a:xfrm>
        </p:spPr>
        <p:txBody>
          <a:bodyPr/>
          <a:lstStyle>
            <a:lvl1pPr>
              <a:defRPr sz="1200">
                <a:solidFill>
                  <a:srgbClr val="003399"/>
                </a:solidFill>
                <a:latin typeface="Garamond" panose="02020404030301010803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181084D-0AEC-4BB9-BA77-00F77C7425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3951" y="0"/>
            <a:ext cx="837251" cy="12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F6307CD-C1A2-4CBF-8A67-A504ADBDE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331" y="6133608"/>
            <a:ext cx="1062155" cy="490599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EF1BA46-EACB-4AD7-BE45-20E2364874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3951" y="0"/>
            <a:ext cx="837251" cy="12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17269C5-BD52-4D05-BEE9-15B6643EB4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34626" y="6259082"/>
            <a:ext cx="134370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5CD928E-A9B9-4DD9-B7D7-8A28001EE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1514" y="6259082"/>
            <a:ext cx="864432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0BDB6E8-BCBA-4B85-865B-0326921ED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331" y="6133608"/>
            <a:ext cx="1062155" cy="4905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80613556-6791-4B98-B7AC-4808030B8238}"/>
              </a:ext>
            </a:extLst>
          </p:cNvPr>
          <p:cNvCxnSpPr>
            <a:cxnSpLocks/>
          </p:cNvCxnSpPr>
          <p:nvPr userDrawn="1"/>
        </p:nvCxnSpPr>
        <p:spPr>
          <a:xfrm>
            <a:off x="239485" y="6111837"/>
            <a:ext cx="11501001" cy="0"/>
          </a:xfrm>
          <a:prstGeom prst="line">
            <a:avLst/>
          </a:prstGeom>
          <a:ln w="28575">
            <a:solidFill>
              <a:srgbClr val="6886C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ttangolo 12">
            <a:extLst>
              <a:ext uri="{FF2B5EF4-FFF2-40B4-BE49-F238E27FC236}">
                <a16:creationId xmlns:a16="http://schemas.microsoft.com/office/drawing/2014/main" id="{D5B2411E-96E0-48D4-8015-A4E6B5C45546}"/>
              </a:ext>
            </a:extLst>
          </p:cNvPr>
          <p:cNvSpPr/>
          <p:nvPr userDrawn="1"/>
        </p:nvSpPr>
        <p:spPr>
          <a:xfrm>
            <a:off x="246262" y="0"/>
            <a:ext cx="892629" cy="1197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3DA5AC5-4896-40E2-88C0-279735D1E4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3951" y="0"/>
            <a:ext cx="837251" cy="1224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Helvetica LT Std Cond" panose="020B05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Helvetica LT Std Cond" panose="020B05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  <a:latin typeface="Helvetica LT Std Cond" panose="020B050602020203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file:///D:/Temp_D/sogei_gioco_sicuro.mp4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1A1DD593-3F75-4466-B6C6-AE5138E93564}"/>
              </a:ext>
            </a:extLst>
          </p:cNvPr>
          <p:cNvSpPr txBox="1"/>
          <p:nvPr/>
        </p:nvSpPr>
        <p:spPr>
          <a:xfrm>
            <a:off x="-209594" y="4945305"/>
            <a:ext cx="5921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latin typeface="Garamond" panose="02020404030301010803" pitchFamily="18" charset="0"/>
              </a:rPr>
              <a:t>APP Gioco Sicuro</a:t>
            </a:r>
            <a:endParaRPr lang="it-IT" sz="28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12327-8462-4C83-9E76-C2B584BBC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733CD0B-E91A-F741-8FE8-8A6ADEDB32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63907" y="4115428"/>
            <a:ext cx="2096646" cy="76178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AD89DDF-764D-E243-BEA8-EBFFD6589110}"/>
              </a:ext>
            </a:extLst>
          </p:cNvPr>
          <p:cNvSpPr txBox="1"/>
          <p:nvPr/>
        </p:nvSpPr>
        <p:spPr>
          <a:xfrm>
            <a:off x="2751318" y="4945305"/>
            <a:ext cx="5921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latin typeface="Garamond" panose="02020404030301010803" pitchFamily="18" charset="0"/>
              </a:rPr>
              <a:t>Presentazione</a:t>
            </a:r>
            <a:endParaRPr lang="it-IT" sz="28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792DB24-2E71-5A47-8F4C-6EFDD3DA37FB}"/>
              </a:ext>
            </a:extLst>
          </p:cNvPr>
          <p:cNvSpPr txBox="1"/>
          <p:nvPr/>
        </p:nvSpPr>
        <p:spPr>
          <a:xfrm>
            <a:off x="709788" y="5929433"/>
            <a:ext cx="10004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Garamond" panose="02020404030301010803" pitchFamily="18" charset="0"/>
              </a:rPr>
              <a:t>Applicazione realizzata in collaborazione con il Ministero dell’Interno nell’ambito del programma PON Legalità</a:t>
            </a:r>
            <a:endParaRPr lang="it-IT" sz="24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5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0BDD8-A00E-439F-9336-C4295CA80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7145" y="6342001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D4C3B436-729F-4B6E-81F4-13E66EA742B5}"/>
              </a:ext>
            </a:extLst>
          </p:cNvPr>
          <p:cNvSpPr txBox="1"/>
          <p:nvPr/>
        </p:nvSpPr>
        <p:spPr>
          <a:xfrm>
            <a:off x="1074507" y="216821"/>
            <a:ext cx="10733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rgbClr val="003399"/>
                </a:solidFill>
                <a:latin typeface="Garamond" panose="02020404030301010803" pitchFamily="18" charset="0"/>
              </a:rPr>
              <a:t>Gioco sicuro – L’idea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34F5A40B-447F-D944-99D2-D30D0881EB19}"/>
              </a:ext>
            </a:extLst>
          </p:cNvPr>
          <p:cNvSpPr/>
          <p:nvPr/>
        </p:nvSpPr>
        <p:spPr>
          <a:xfrm>
            <a:off x="0" y="1349829"/>
            <a:ext cx="12192000" cy="414727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0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E868D302-09A1-764B-B19D-0761F8ECA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027" y="4653587"/>
            <a:ext cx="2858148" cy="2153967"/>
          </a:xfrm>
          <a:prstGeom prst="rect">
            <a:avLst/>
          </a:prstGeom>
        </p:spPr>
      </p:pic>
      <p:sp>
        <p:nvSpPr>
          <p:cNvPr id="18" name="Titolo 1">
            <a:extLst>
              <a:ext uri="{FF2B5EF4-FFF2-40B4-BE49-F238E27FC236}">
                <a16:creationId xmlns:a16="http://schemas.microsoft.com/office/drawing/2014/main" id="{0A20461D-CE6E-C348-A690-7E00C3ACA71B}"/>
              </a:ext>
            </a:extLst>
          </p:cNvPr>
          <p:cNvSpPr txBox="1">
            <a:spLocks/>
          </p:cNvSpPr>
          <p:nvPr/>
        </p:nvSpPr>
        <p:spPr>
          <a:xfrm>
            <a:off x="288306" y="1349833"/>
            <a:ext cx="11134869" cy="3467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9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Arial"/>
              </a:rPr>
              <a:t>Il progetto «Gioco Sicuro» è stato realizzato dall’Agenzia delle Dogane e dei Monopoli con il supporto della </a:t>
            </a:r>
            <a:r>
              <a:rPr lang="it-IT" sz="28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Arial"/>
              </a:rPr>
              <a:t>Sogei</a:t>
            </a:r>
            <a:r>
              <a:rPr lang="it-IT" sz="2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it-IT" sz="28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Arial"/>
              </a:rPr>
              <a:t>SpA</a:t>
            </a:r>
            <a:r>
              <a:rPr lang="it-IT" sz="2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Arial"/>
              </a:rPr>
              <a:t> e la collaborazione del Ministero dell’Interno attraverso il programma PON Legalità</a:t>
            </a:r>
          </a:p>
          <a:p>
            <a:pPr algn="l"/>
            <a:endParaRPr lang="it-IT" sz="2800" dirty="0">
              <a:solidFill>
                <a:schemeClr val="bg1">
                  <a:lumMod val="50000"/>
                </a:schemeClr>
              </a:solidFill>
              <a:latin typeface="Garamond" panose="02020404030301010803" pitchFamily="18" charset="0"/>
              <a:cs typeface="Arial"/>
            </a:endParaRPr>
          </a:p>
          <a:p>
            <a:pPr algn="l"/>
            <a:r>
              <a:rPr lang="it-IT" sz="2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Arial"/>
              </a:rPr>
              <a:t>L’</a:t>
            </a:r>
            <a:r>
              <a:rPr lang="it-IT" sz="28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Arial"/>
              </a:rPr>
              <a:t>app</a:t>
            </a:r>
            <a:r>
              <a:rPr lang="it-IT" sz="2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Arial"/>
              </a:rPr>
              <a:t> punta a fornire ai cittadini uno strumento sicuro per l’accesso al gioco legale e sfrutta tutta l’esperienza </a:t>
            </a:r>
            <a:r>
              <a:rPr lang="it-IT" sz="28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Arial"/>
              </a:rPr>
              <a:t>Sogei</a:t>
            </a:r>
            <a:r>
              <a:rPr lang="it-IT" sz="2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Arial"/>
              </a:rPr>
              <a:t> nella realizzazione dell’</a:t>
            </a:r>
            <a:r>
              <a:rPr lang="it-IT" sz="28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Arial"/>
              </a:rPr>
              <a:t>app</a:t>
            </a:r>
            <a:r>
              <a:rPr lang="it-IT" sz="2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Arial"/>
              </a:rPr>
              <a:t> «VERIFICA C19».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7A13AC07-58AC-6149-9468-2694556B50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83563" y="497624"/>
            <a:ext cx="1464659" cy="53215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1B5433B-5CC6-A94A-B56C-512CD466F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32" y="6055644"/>
            <a:ext cx="8268511" cy="77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6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0BDD8-A00E-439F-9336-C4295CA80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7145" y="6342001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D4C3B436-729F-4B6E-81F4-13E66EA742B5}"/>
              </a:ext>
            </a:extLst>
          </p:cNvPr>
          <p:cNvSpPr txBox="1"/>
          <p:nvPr/>
        </p:nvSpPr>
        <p:spPr>
          <a:xfrm>
            <a:off x="1074507" y="216821"/>
            <a:ext cx="10733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rgbClr val="003399"/>
                </a:solidFill>
                <a:latin typeface="Garamond" panose="02020404030301010803" pitchFamily="18" charset="0"/>
              </a:rPr>
              <a:t>Gioco sicuro – un progetto nato SMART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34F5A40B-447F-D944-99D2-D30D0881EB19}"/>
              </a:ext>
            </a:extLst>
          </p:cNvPr>
          <p:cNvSpPr/>
          <p:nvPr/>
        </p:nvSpPr>
        <p:spPr>
          <a:xfrm>
            <a:off x="-50800" y="1366538"/>
            <a:ext cx="12192000" cy="414727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0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E868D302-09A1-764B-B19D-0761F8ECA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027" y="4653587"/>
            <a:ext cx="2858148" cy="2153967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7A13AC07-58AC-6149-9468-2694556B50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83563" y="497624"/>
            <a:ext cx="1464659" cy="53215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1B5433B-5CC6-A94A-B56C-512CD466F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32" y="6055644"/>
            <a:ext cx="8268511" cy="776955"/>
          </a:xfrm>
          <a:prstGeom prst="rect">
            <a:avLst/>
          </a:prstGeom>
        </p:spPr>
      </p:pic>
      <p:pic>
        <p:nvPicPr>
          <p:cNvPr id="17" name="Picture 96">
            <a:hlinkClick r:id="rId5" action="ppaction://hlinkfile"/>
            <a:extLst>
              <a:ext uri="{FF2B5EF4-FFF2-40B4-BE49-F238E27FC236}">
                <a16:creationId xmlns:a16="http://schemas.microsoft.com/office/drawing/2014/main" id="{81B29116-DC0E-184A-BB50-2CA2B7121D2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15181F"/>
              </a:clrFrom>
              <a:clrTo>
                <a:srgbClr val="15181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" y="1230820"/>
            <a:ext cx="2087911" cy="4338857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2B9E1BD4-D89A-814C-A129-0D94232A9D0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673"/>
          <a:stretch/>
        </p:blipFill>
        <p:spPr>
          <a:xfrm>
            <a:off x="3201035" y="1701803"/>
            <a:ext cx="2103302" cy="1633749"/>
          </a:xfrm>
          <a:prstGeom prst="rect">
            <a:avLst/>
          </a:prstGeom>
        </p:spPr>
      </p:pic>
      <p:cxnSp>
        <p:nvCxnSpPr>
          <p:cNvPr id="21" name="Straight Connector 41">
            <a:extLst>
              <a:ext uri="{FF2B5EF4-FFF2-40B4-BE49-F238E27FC236}">
                <a16:creationId xmlns:a16="http://schemas.microsoft.com/office/drawing/2014/main" id="{34AD9AA3-9240-0445-936B-2968401C01F1}"/>
              </a:ext>
            </a:extLst>
          </p:cNvPr>
          <p:cNvCxnSpPr>
            <a:cxnSpLocks/>
          </p:cNvCxnSpPr>
          <p:nvPr/>
        </p:nvCxnSpPr>
        <p:spPr>
          <a:xfrm>
            <a:off x="3048000" y="3281232"/>
            <a:ext cx="84962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magine 21">
            <a:extLst>
              <a:ext uri="{FF2B5EF4-FFF2-40B4-BE49-F238E27FC236}">
                <a16:creationId xmlns:a16="http://schemas.microsoft.com/office/drawing/2014/main" id="{FE82A5FC-473D-8745-ABC9-2D519E6E35E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9638"/>
          <a:stretch/>
        </p:blipFill>
        <p:spPr>
          <a:xfrm>
            <a:off x="5317040" y="3301573"/>
            <a:ext cx="3036072" cy="1022416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F3B472E3-7C81-2745-93E9-5803F325BE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4857" y="1497855"/>
            <a:ext cx="3316511" cy="1828959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421E7F03-4806-194C-8883-C6829C5163B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4390"/>
          <a:stretch/>
        </p:blipFill>
        <p:spPr>
          <a:xfrm>
            <a:off x="9349000" y="3366352"/>
            <a:ext cx="2152075" cy="864787"/>
          </a:xfrm>
          <a:prstGeom prst="rect">
            <a:avLst/>
          </a:prstGeom>
        </p:spPr>
      </p:pic>
      <p:sp>
        <p:nvSpPr>
          <p:cNvPr id="25" name="CasellaDiTesto 1">
            <a:extLst>
              <a:ext uri="{FF2B5EF4-FFF2-40B4-BE49-F238E27FC236}">
                <a16:creationId xmlns:a16="http://schemas.microsoft.com/office/drawing/2014/main" id="{E5D0ACC3-21ED-294A-AD02-1234CB0A65F3}"/>
              </a:ext>
            </a:extLst>
          </p:cNvPr>
          <p:cNvSpPr txBox="1"/>
          <p:nvPr/>
        </p:nvSpPr>
        <p:spPr>
          <a:xfrm>
            <a:off x="9290640" y="2821434"/>
            <a:ext cx="22687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rgbClr val="003399"/>
                </a:solidFill>
                <a:latin typeface="Garamond" panose="02020404030301010803" pitchFamily="18" charset="0"/>
              </a:rPr>
              <a:t>Novembre 2021</a:t>
            </a:r>
          </a:p>
        </p:txBody>
      </p:sp>
      <p:sp>
        <p:nvSpPr>
          <p:cNvPr id="26" name="CasellaDiTesto 1">
            <a:extLst>
              <a:ext uri="{FF2B5EF4-FFF2-40B4-BE49-F238E27FC236}">
                <a16:creationId xmlns:a16="http://schemas.microsoft.com/office/drawing/2014/main" id="{13DBC31C-8A93-404D-99A7-093D50B7F83C}"/>
              </a:ext>
            </a:extLst>
          </p:cNvPr>
          <p:cNvSpPr txBox="1"/>
          <p:nvPr/>
        </p:nvSpPr>
        <p:spPr>
          <a:xfrm>
            <a:off x="2586008" y="3314267"/>
            <a:ext cx="30360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3399"/>
                </a:solidFill>
                <a:latin typeface="Garamond" panose="02020404030301010803" pitchFamily="18" charset="0"/>
              </a:rPr>
              <a:t>Sfruttando l’esperienza dell’applicazione SMART realizzata per il monitoraggio territoriale del gioco da parte dell’Agenzia e delle FF.OO.</a:t>
            </a:r>
          </a:p>
        </p:txBody>
      </p:sp>
    </p:spTree>
    <p:extLst>
      <p:ext uri="{BB962C8B-B14F-4D97-AF65-F5344CB8AC3E}">
        <p14:creationId xmlns:p14="http://schemas.microsoft.com/office/powerpoint/2010/main" val="423210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0BDD8-A00E-439F-9336-C4295CA80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7145" y="6342001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D4C3B436-729F-4B6E-81F4-13E66EA742B5}"/>
              </a:ext>
            </a:extLst>
          </p:cNvPr>
          <p:cNvSpPr txBox="1"/>
          <p:nvPr/>
        </p:nvSpPr>
        <p:spPr>
          <a:xfrm>
            <a:off x="1074507" y="216821"/>
            <a:ext cx="10733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rgbClr val="003399"/>
                </a:solidFill>
                <a:latin typeface="Garamond" panose="02020404030301010803" pitchFamily="18" charset="0"/>
              </a:rPr>
              <a:t>Gioco sicuro – Contrasto al gioco illegale e alle </a:t>
            </a:r>
            <a:r>
              <a:rPr lang="it-IT" sz="2200" b="1" dirty="0" err="1">
                <a:solidFill>
                  <a:srgbClr val="003399"/>
                </a:solidFill>
                <a:latin typeface="Garamond" panose="02020404030301010803" pitchFamily="18" charset="0"/>
              </a:rPr>
              <a:t>app</a:t>
            </a:r>
            <a:r>
              <a:rPr lang="it-IT" sz="2200" b="1" dirty="0">
                <a:solidFill>
                  <a:srgbClr val="003399"/>
                </a:solidFill>
                <a:latin typeface="Garamond" panose="02020404030301010803" pitchFamily="18" charset="0"/>
              </a:rPr>
              <a:t> non ufficiali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34F5A40B-447F-D944-99D2-D30D0881EB19}"/>
              </a:ext>
            </a:extLst>
          </p:cNvPr>
          <p:cNvSpPr/>
          <p:nvPr/>
        </p:nvSpPr>
        <p:spPr>
          <a:xfrm>
            <a:off x="0" y="1349829"/>
            <a:ext cx="12192000" cy="414727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00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7A13AC07-58AC-6149-9468-2694556B50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83563" y="497624"/>
            <a:ext cx="1464659" cy="53215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1B5433B-5CC6-A94A-B56C-512CD466F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32" y="6055644"/>
            <a:ext cx="8268511" cy="776955"/>
          </a:xfrm>
          <a:prstGeom prst="rect">
            <a:avLst/>
          </a:prstGeom>
        </p:spPr>
      </p:pic>
      <p:sp>
        <p:nvSpPr>
          <p:cNvPr id="20" name="Titolo 1">
            <a:extLst>
              <a:ext uri="{FF2B5EF4-FFF2-40B4-BE49-F238E27FC236}">
                <a16:creationId xmlns:a16="http://schemas.microsoft.com/office/drawing/2014/main" id="{0BDD1503-D251-FF44-BDC8-0573674706BC}"/>
              </a:ext>
            </a:extLst>
          </p:cNvPr>
          <p:cNvSpPr txBox="1">
            <a:spLocks/>
          </p:cNvSpPr>
          <p:nvPr/>
        </p:nvSpPr>
        <p:spPr>
          <a:xfrm>
            <a:off x="116732" y="1759881"/>
            <a:ext cx="8468467" cy="3294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9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Aiutare il cittadino nell’evitare i rischi del gioco illegale e fornire un supporto ufficiale, anche a seguito del proliferare di app terze che pubblicano servizi dell’agenzia, sono punti fondamentali del progetto.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29CF53A4-D9B8-B843-A329-DCDFB0323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1948" y="1143000"/>
            <a:ext cx="2710452" cy="5486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1621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0BDD8-A00E-439F-9336-C4295CA80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7145" y="6342001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D4C3B436-729F-4B6E-81F4-13E66EA742B5}"/>
              </a:ext>
            </a:extLst>
          </p:cNvPr>
          <p:cNvSpPr txBox="1"/>
          <p:nvPr/>
        </p:nvSpPr>
        <p:spPr>
          <a:xfrm>
            <a:off x="1074507" y="216821"/>
            <a:ext cx="10733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rgbClr val="003399"/>
                </a:solidFill>
                <a:latin typeface="Garamond" panose="02020404030301010803" pitchFamily="18" charset="0"/>
              </a:rPr>
              <a:t>Gioco sicuro – La base per nuove funzionalità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34F5A40B-447F-D944-99D2-D30D0881EB19}"/>
              </a:ext>
            </a:extLst>
          </p:cNvPr>
          <p:cNvSpPr/>
          <p:nvPr/>
        </p:nvSpPr>
        <p:spPr>
          <a:xfrm>
            <a:off x="0" y="1349829"/>
            <a:ext cx="12192000" cy="414727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00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7A13AC07-58AC-6149-9468-2694556B50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83563" y="497624"/>
            <a:ext cx="1464659" cy="53215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1B5433B-5CC6-A94A-B56C-512CD466F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32" y="6055644"/>
            <a:ext cx="8268511" cy="776955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9752E775-55BB-6249-8AF2-BF5231037705}"/>
              </a:ext>
            </a:extLst>
          </p:cNvPr>
          <p:cNvSpPr txBox="1">
            <a:spLocks/>
          </p:cNvSpPr>
          <p:nvPr/>
        </p:nvSpPr>
        <p:spPr>
          <a:xfrm>
            <a:off x="342899" y="1320797"/>
            <a:ext cx="7035801" cy="3178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9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L’app dell’Agenzia delle Dogane e dei Monopoli per: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La promozione del gioco sicuro e responsabile;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Il contrasto al gioco illegale attraverso la verifica dei punti di gioco non autorizzati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algn="l"/>
            <a:r>
              <a:rPr lang="it-IT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 sono in fase di studio tante </a:t>
            </a:r>
            <a:r>
              <a:rPr lang="it-IT" sz="2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nuove funzionalità.</a:t>
            </a:r>
            <a:endParaRPr lang="it-IT" sz="24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0AF5142-E25C-1141-9783-1A525AE2A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0089" y="1056166"/>
            <a:ext cx="4997513" cy="5006566"/>
          </a:xfrm>
          <a:prstGeom prst="rect">
            <a:avLst/>
          </a:prstGeom>
          <a:solidFill>
            <a:schemeClr val="bg2">
              <a:alpha val="78000"/>
            </a:schemeClr>
          </a:solidFill>
          <a:effectLst>
            <a:outerShdw blurRad="800100" dist="50800" dir="5400000" algn="ctr" rotWithShape="0">
              <a:schemeClr val="bg1">
                <a:alpha val="45000"/>
              </a:schemeClr>
            </a:outerShdw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AB1A466-6948-5346-BE1B-F5019C30EA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119" y="4395319"/>
            <a:ext cx="6257925" cy="143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801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SLIDEVIEWED" val="1055,5,Slide80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zione">
  <a:themeElements>
    <a:clrScheme name="Personalizzato 6">
      <a:dk1>
        <a:srgbClr val="003399"/>
      </a:dk1>
      <a:lt1>
        <a:sysClr val="window" lastClr="FFFFFF"/>
      </a:lt1>
      <a:dk2>
        <a:srgbClr val="FFFFFF"/>
      </a:dk2>
      <a:lt2>
        <a:srgbClr val="636363"/>
      </a:lt2>
      <a:accent1>
        <a:srgbClr val="003399"/>
      </a:accent1>
      <a:accent2>
        <a:srgbClr val="6886C4"/>
      </a:accent2>
      <a:accent3>
        <a:srgbClr val="AEBFE0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Magneti Marell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4334</TotalTime>
  <Words>208</Words>
  <Application>Microsoft Macintosh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Arial</vt:lpstr>
      <vt:lpstr>Calibri</vt:lpstr>
      <vt:lpstr>Garamond</vt:lpstr>
      <vt:lpstr>Helvetica LT Std Cond</vt:lpstr>
      <vt:lpstr>Wingdings 2</vt:lpstr>
      <vt:lpstr>Citazione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enrico;m@p</dc:creator>
  <cp:lastModifiedBy>Microsoft Office User</cp:lastModifiedBy>
  <cp:revision>343</cp:revision>
  <dcterms:created xsi:type="dcterms:W3CDTF">2018-03-06T13:17:14Z</dcterms:created>
  <dcterms:modified xsi:type="dcterms:W3CDTF">2021-11-05T17:54:20Z</dcterms:modified>
</cp:coreProperties>
</file>